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5AEBBF-0563-4389-AE16-43957D05E22B}"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88268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AEBBF-0563-4389-AE16-43957D05E22B}"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21534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AEBBF-0563-4389-AE16-43957D05E22B}"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190336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AEBBF-0563-4389-AE16-43957D05E22B}"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224180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AEBBF-0563-4389-AE16-43957D05E22B}"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98967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5AEBBF-0563-4389-AE16-43957D05E22B}"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119910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5AEBBF-0563-4389-AE16-43957D05E22B}" type="datetimeFigureOut">
              <a:rPr lang="en-US" smtClean="0"/>
              <a:t>12/31/2012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259187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5AEBBF-0563-4389-AE16-43957D05E22B}" type="datetimeFigureOut">
              <a:rPr lang="en-US" smtClean="0"/>
              <a:t>12/31/2012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405578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AEBBF-0563-4389-AE16-43957D05E22B}" type="datetimeFigureOut">
              <a:rPr lang="en-US" smtClean="0"/>
              <a:t>12/31/2012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103730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AEBBF-0563-4389-AE16-43957D05E22B}"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2856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AEBBF-0563-4389-AE16-43957D05E22B}"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83EB-3FF2-4A37-B6EA-159C07416ED4}" type="slidenum">
              <a:rPr lang="en-US" smtClean="0"/>
              <a:t>‹#›</a:t>
            </a:fld>
            <a:endParaRPr lang="en-US"/>
          </a:p>
        </p:txBody>
      </p:sp>
    </p:spTree>
    <p:extLst>
      <p:ext uri="{BB962C8B-B14F-4D97-AF65-F5344CB8AC3E}">
        <p14:creationId xmlns:p14="http://schemas.microsoft.com/office/powerpoint/2010/main" val="100509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AEBBF-0563-4389-AE16-43957D05E22B}" type="datetimeFigureOut">
              <a:rPr lang="en-US" smtClean="0"/>
              <a:t>12/31/2012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783EB-3FF2-4A37-B6EA-159C07416ED4}" type="slidenum">
              <a:rPr lang="en-US" smtClean="0"/>
              <a:t>‹#›</a:t>
            </a:fld>
            <a:endParaRPr lang="en-US"/>
          </a:p>
        </p:txBody>
      </p:sp>
    </p:spTree>
    <p:extLst>
      <p:ext uri="{BB962C8B-B14F-4D97-AF65-F5344CB8AC3E}">
        <p14:creationId xmlns:p14="http://schemas.microsoft.com/office/powerpoint/2010/main" val="34362942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nternet_Protocol" TargetMode="External"/><Relationship Id="rId2" Type="http://schemas.openxmlformats.org/officeDocument/2006/relationships/hyperlink" Target="http://en.wikipedia.org/wiki/Datagr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algn="l"/>
            <a:r>
              <a:rPr lang="en-US" dirty="0" err="1" smtClean="0">
                <a:solidFill>
                  <a:schemeClr val="accent1">
                    <a:lumMod val="50000"/>
                  </a:schemeClr>
                </a:solidFill>
                <a:latin typeface="Tahoma" pitchFamily="34" charset="0"/>
                <a:ea typeface="Tahoma" pitchFamily="34" charset="0"/>
                <a:cs typeface="Tahoma" pitchFamily="34" charset="0"/>
              </a:rPr>
              <a:t>OpenWorm</a:t>
            </a:r>
            <a:r>
              <a:rPr lang="en-US" dirty="0" smtClean="0">
                <a:solidFill>
                  <a:schemeClr val="accent1">
                    <a:lumMod val="50000"/>
                  </a:schemeClr>
                </a:solidFill>
                <a:latin typeface="Tahoma" pitchFamily="34" charset="0"/>
                <a:ea typeface="Tahoma" pitchFamily="34" charset="0"/>
                <a:cs typeface="Tahoma" pitchFamily="34" charset="0"/>
              </a:rPr>
              <a:t> Extended Research      </a:t>
            </a:r>
            <a:r>
              <a:rPr lang="en-US" dirty="0" smtClean="0"/>
              <a:t/>
            </a:r>
            <a:br>
              <a:rPr lang="en-US" dirty="0" smtClean="0"/>
            </a:br>
            <a:r>
              <a:rPr lang="en-US" sz="2700" dirty="0" smtClean="0"/>
              <a:t>Timothy Busbice, 12/31/2012</a:t>
            </a:r>
            <a:endParaRPr lang="en-US" sz="2700" dirty="0"/>
          </a:p>
        </p:txBody>
      </p:sp>
      <p:sp>
        <p:nvSpPr>
          <p:cNvPr id="7" name="Content Placeholder 6"/>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en-US" dirty="0" smtClean="0">
                <a:solidFill>
                  <a:schemeClr val="accent1">
                    <a:lumMod val="50000"/>
                  </a:schemeClr>
                </a:solidFill>
              </a:rPr>
              <a:t>History</a:t>
            </a:r>
          </a:p>
          <a:p>
            <a:pPr marL="0" indent="0">
              <a:buNone/>
            </a:pPr>
            <a:r>
              <a:rPr lang="en-US" sz="2200" dirty="0" smtClean="0"/>
              <a:t>For the past 20+ years, I have tried to create a </a:t>
            </a:r>
            <a:r>
              <a:rPr lang="en-US" sz="2200" dirty="0" err="1" smtClean="0"/>
              <a:t>connectome</a:t>
            </a:r>
            <a:r>
              <a:rPr lang="en-US" sz="2200" dirty="0"/>
              <a:t> </a:t>
            </a:r>
            <a:r>
              <a:rPr lang="en-US" sz="2200" dirty="0" smtClean="0"/>
              <a:t>using individual programs to represent neurons whereby each program exhibits the common but unique characteristics of the individual neurons. </a:t>
            </a:r>
          </a:p>
          <a:p>
            <a:pPr marL="0" indent="0">
              <a:buNone/>
            </a:pPr>
            <a:r>
              <a:rPr lang="en-US" sz="2200" dirty="0" smtClean="0">
                <a:solidFill>
                  <a:schemeClr val="accent3">
                    <a:lumMod val="50000"/>
                  </a:schemeClr>
                </a:solidFill>
              </a:rPr>
              <a:t>In each iteration of this research, I have discovered the machine limitations of the type of systems that I was using, mainly the restriction of the number of processes that are allowed to run simultaneously on a given processor. </a:t>
            </a:r>
          </a:p>
          <a:p>
            <a:pPr marL="0" indent="0">
              <a:buNone/>
            </a:pPr>
            <a:r>
              <a:rPr lang="en-US" sz="2200" dirty="0" smtClean="0"/>
              <a:t>In addition, until I worked on the </a:t>
            </a:r>
            <a:r>
              <a:rPr lang="en-US" sz="2200" dirty="0" err="1" smtClean="0"/>
              <a:t>OpenWorm</a:t>
            </a:r>
            <a:r>
              <a:rPr lang="en-US" sz="2200" dirty="0" smtClean="0"/>
              <a:t> project, I did not have a true </a:t>
            </a:r>
            <a:r>
              <a:rPr lang="en-US" sz="2200" dirty="0" err="1" smtClean="0"/>
              <a:t>connectome</a:t>
            </a:r>
            <a:r>
              <a:rPr lang="en-US" sz="2200" dirty="0" smtClean="0"/>
              <a:t> to work with and my previous attempts were basically made up neural networks that did not yield any meaningful results</a:t>
            </a:r>
            <a:r>
              <a:rPr lang="en-US" sz="2000" dirty="0" smtClean="0"/>
              <a:t>.</a:t>
            </a:r>
          </a:p>
          <a:p>
            <a:pPr marL="0" indent="0">
              <a:buNone/>
            </a:pPr>
            <a:r>
              <a:rPr lang="en-US" sz="2200" dirty="0" smtClean="0">
                <a:solidFill>
                  <a:schemeClr val="accent3">
                    <a:lumMod val="50000"/>
                  </a:schemeClr>
                </a:solidFill>
              </a:rPr>
              <a:t>Talking to a colleague a couple of weeks ago, made me realize that using 64 bit technology may have changed the limitation of the desktop PC. After doing a quick test, I found that indeed it has and that I could create a system of 302 neurons running on my Personal Computer.</a:t>
            </a:r>
            <a:endParaRPr lang="en-US" sz="2200" dirty="0">
              <a:solidFill>
                <a:schemeClr val="accent3">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835185"/>
            <a:ext cx="1238864" cy="54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7562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lstStyle/>
          <a:p>
            <a:pPr marL="0" indent="0">
              <a:buNone/>
            </a:pPr>
            <a:r>
              <a:rPr lang="en-US" sz="3000" dirty="0" smtClean="0">
                <a:solidFill>
                  <a:schemeClr val="accent1">
                    <a:lumMod val="50000"/>
                  </a:schemeClr>
                </a:solidFill>
              </a:rPr>
              <a:t>The Process</a:t>
            </a:r>
          </a:p>
          <a:p>
            <a:pPr marL="0" indent="0">
              <a:buNone/>
            </a:pPr>
            <a:r>
              <a:rPr lang="en-US" sz="2400" dirty="0" smtClean="0"/>
              <a:t>In the simplest terms, there are three components: Sensory Input, the Neurons that make up the </a:t>
            </a:r>
            <a:r>
              <a:rPr lang="en-US" sz="2400" dirty="0" err="1" smtClean="0"/>
              <a:t>connectome</a:t>
            </a:r>
            <a:r>
              <a:rPr lang="en-US" sz="2400" dirty="0" smtClean="0"/>
              <a:t>, and the Output which is muscle activation/movement</a:t>
            </a:r>
            <a:r>
              <a:rPr lang="en-US" dirty="0" smtClean="0"/>
              <a:t>.</a:t>
            </a:r>
          </a:p>
          <a:p>
            <a:pPr marL="0" indent="0">
              <a:buNone/>
            </a:pPr>
            <a:endParaRPr lang="en-US" dirty="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743200"/>
            <a:ext cx="585787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64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r>
              <a:rPr lang="en-US" sz="3000" dirty="0" err="1" smtClean="0">
                <a:solidFill>
                  <a:schemeClr val="accent1">
                    <a:lumMod val="50000"/>
                  </a:schemeClr>
                </a:solidFill>
              </a:rPr>
              <a:t>InterProcess</a:t>
            </a:r>
            <a:r>
              <a:rPr lang="en-US" sz="3000" dirty="0" smtClean="0">
                <a:solidFill>
                  <a:schemeClr val="accent1">
                    <a:lumMod val="50000"/>
                  </a:schemeClr>
                </a:solidFill>
              </a:rPr>
              <a:t> Communication</a:t>
            </a:r>
          </a:p>
          <a:p>
            <a:pPr marL="0" indent="0">
              <a:buNone/>
            </a:pPr>
            <a:r>
              <a:rPr lang="en-US" dirty="0" smtClean="0"/>
              <a:t>UDP = User Datagram Protocol</a:t>
            </a:r>
          </a:p>
          <a:p>
            <a:pPr marL="0" indent="0">
              <a:buNone/>
            </a:pPr>
            <a:r>
              <a:rPr lang="en-US" sz="2800" dirty="0" smtClean="0"/>
              <a:t>To talk between the apps, I use UDP (a cousin to TCP). ”With UDP, computer applications can send messages, in this case referred to as </a:t>
            </a:r>
            <a:r>
              <a:rPr lang="en-US" sz="2800" i="1" dirty="0" smtClean="0">
                <a:hlinkClick r:id="rId2" action="ppaction://hlinkfile" tooltip="Datagram"/>
              </a:rPr>
              <a:t>datagrams</a:t>
            </a:r>
            <a:r>
              <a:rPr lang="en-US" sz="2800" dirty="0" smtClean="0"/>
              <a:t>, to other hosts on an </a:t>
            </a:r>
            <a:r>
              <a:rPr lang="en-US" sz="2800" dirty="0" smtClean="0">
                <a:hlinkClick r:id="rId3" action="ppaction://hlinkfile" tooltip="Internet Protocol"/>
              </a:rPr>
              <a:t>Internet Protocol</a:t>
            </a:r>
            <a:r>
              <a:rPr lang="en-US" sz="2800" dirty="0" smtClean="0"/>
              <a:t> (IP) network without prior communications to set up special transmission channels or data paths.” </a:t>
            </a:r>
          </a:p>
          <a:p>
            <a:pPr marL="0" indent="0">
              <a:buNone/>
            </a:pPr>
            <a:r>
              <a:rPr lang="en-US" sz="2800" b="1" dirty="0"/>
              <a:t> </a:t>
            </a:r>
            <a:r>
              <a:rPr lang="en-US" sz="2800" b="1" dirty="0" smtClean="0"/>
              <a:t>             In other words, UDP is Asynchronous!</a:t>
            </a:r>
            <a:endParaRPr lang="en-US" sz="2800" b="1" dirty="0"/>
          </a:p>
          <a:p>
            <a:pPr marL="0" indent="0">
              <a:buNone/>
            </a:pPr>
            <a:endParaRPr lang="en-US" sz="1800" dirty="0" smtClean="0"/>
          </a:p>
          <a:p>
            <a:pPr marL="0" indent="0">
              <a:buNone/>
            </a:pPr>
            <a:r>
              <a:rPr lang="en-US" sz="1800" dirty="0" smtClean="0"/>
              <a:t>*http://en.wikipedia.org/wiki/User_Datagram_Protocol</a:t>
            </a:r>
            <a:endParaRPr lang="en-US" sz="1800" dirty="0"/>
          </a:p>
        </p:txBody>
      </p:sp>
    </p:spTree>
    <p:extLst>
      <p:ext uri="{BB962C8B-B14F-4D97-AF65-F5344CB8AC3E}">
        <p14:creationId xmlns:p14="http://schemas.microsoft.com/office/powerpoint/2010/main" val="953184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r>
              <a:rPr lang="en-US" sz="3000" dirty="0" smtClean="0">
                <a:solidFill>
                  <a:schemeClr val="accent1">
                    <a:lumMod val="50000"/>
                  </a:schemeClr>
                </a:solidFill>
              </a:rPr>
              <a:t>Sensory Input</a:t>
            </a:r>
          </a:p>
          <a:p>
            <a:pPr marL="0" indent="0">
              <a:buNone/>
            </a:pPr>
            <a:r>
              <a:rPr lang="en-US" sz="3000" dirty="0" smtClean="0"/>
              <a:t>Special App that allows stimulation by weight</a:t>
            </a:r>
            <a:endParaRPr lang="en-US" sz="3000" dirty="0"/>
          </a:p>
          <a:p>
            <a:pPr marL="0" indent="0">
              <a:buNone/>
            </a:pPr>
            <a:endParaRPr lang="en-US" sz="3000" dirty="0" smtClean="0">
              <a:solidFill>
                <a:schemeClr val="accent1">
                  <a:lumMod val="50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321" y="1905000"/>
            <a:ext cx="7467600" cy="3919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25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r>
              <a:rPr lang="en-US" sz="3000" dirty="0" smtClean="0">
                <a:solidFill>
                  <a:schemeClr val="accent1">
                    <a:lumMod val="50000"/>
                  </a:schemeClr>
                </a:solidFill>
              </a:rPr>
              <a:t>Individual Neurons</a:t>
            </a:r>
          </a:p>
          <a:p>
            <a:pPr marL="0" indent="0">
              <a:buNone/>
            </a:pPr>
            <a:r>
              <a:rPr lang="en-US" sz="2400" dirty="0" smtClean="0"/>
              <a:t>Each Neuron is spawned by reading an MS SQL Data Base table that defines which Neuron it is and what Neurons it links to by weight.</a:t>
            </a:r>
          </a:p>
          <a:p>
            <a:pPr marL="0" indent="0">
              <a:buNone/>
            </a:pPr>
            <a:r>
              <a:rPr lang="en-US" sz="2400" dirty="0" smtClean="0"/>
              <a:t>App Elements:</a:t>
            </a:r>
          </a:p>
          <a:p>
            <a:r>
              <a:rPr lang="en-US" sz="2400" dirty="0" smtClean="0"/>
              <a:t>Socket (Port) Number is unique for</a:t>
            </a:r>
          </a:p>
          <a:p>
            <a:pPr marL="0" indent="0">
              <a:buNone/>
            </a:pPr>
            <a:r>
              <a:rPr lang="en-US" sz="2400" dirty="0" smtClean="0"/>
              <a:t>     each Neuron</a:t>
            </a:r>
          </a:p>
          <a:p>
            <a:r>
              <a:rPr lang="en-US" sz="2400" dirty="0" smtClean="0"/>
              <a:t>Neuron Name</a:t>
            </a:r>
          </a:p>
          <a:p>
            <a:r>
              <a:rPr lang="en-US" sz="2400" dirty="0" smtClean="0"/>
              <a:t>Receive IP Address</a:t>
            </a:r>
          </a:p>
          <a:p>
            <a:r>
              <a:rPr lang="en-US" sz="2400" dirty="0" smtClean="0"/>
              <a:t>Weight Received</a:t>
            </a:r>
          </a:p>
          <a:p>
            <a:r>
              <a:rPr lang="en-US" sz="2400" dirty="0" smtClean="0"/>
              <a:t>Linking Neurons : Port # : Weight</a:t>
            </a:r>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3000" dirty="0"/>
          </a:p>
          <a:p>
            <a:pPr marL="0" indent="0">
              <a:buNone/>
            </a:pPr>
            <a:endParaRPr lang="en-US" sz="3000" dirty="0" smtClean="0">
              <a:solidFill>
                <a:schemeClr val="accent1">
                  <a:lumMod val="50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438400"/>
            <a:ext cx="2819400"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200400" y="2895600"/>
            <a:ext cx="2286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743200" y="2971800"/>
            <a:ext cx="4038600" cy="990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352800" y="3200400"/>
            <a:ext cx="33147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048000" y="3467100"/>
            <a:ext cx="2362200" cy="13335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505200" y="4133850"/>
            <a:ext cx="1905000" cy="9048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972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lnSpcReduction="10000"/>
          </a:bodyPr>
          <a:lstStyle/>
          <a:p>
            <a:pPr marL="0" indent="0">
              <a:buNone/>
            </a:pPr>
            <a:r>
              <a:rPr lang="en-US" sz="3000" dirty="0" smtClean="0">
                <a:solidFill>
                  <a:schemeClr val="accent1">
                    <a:lumMod val="50000"/>
                  </a:schemeClr>
                </a:solidFill>
              </a:rPr>
              <a:t>Muscle Output</a:t>
            </a:r>
          </a:p>
          <a:p>
            <a:pPr marL="0" indent="0">
              <a:buNone/>
            </a:pPr>
            <a:r>
              <a:rPr lang="en-US" sz="2400" dirty="0" smtClean="0"/>
              <a:t>Neurons have defined links to specific Muscles which in the prototype system terminate at a motor out app. The Motor app is designated as </a:t>
            </a:r>
          </a:p>
          <a:p>
            <a:pPr marL="0" indent="0">
              <a:buNone/>
            </a:pPr>
            <a:r>
              <a:rPr lang="en-US" sz="2400" dirty="0" smtClean="0"/>
              <a:t>UDP Port 9999</a:t>
            </a:r>
            <a:endParaRPr lang="en-US" sz="2400" dirty="0"/>
          </a:p>
          <a:p>
            <a:pPr marL="0" indent="0">
              <a:buNone/>
            </a:pPr>
            <a:endParaRPr lang="en-US" sz="2400" dirty="0" smtClean="0"/>
          </a:p>
          <a:p>
            <a:pPr marL="0" indent="0">
              <a:buNone/>
            </a:pPr>
            <a:endParaRPr lang="en-US" sz="2400" dirty="0" smtClean="0"/>
          </a:p>
          <a:p>
            <a:pPr marL="0" indent="0">
              <a:buNone/>
            </a:pPr>
            <a:r>
              <a:rPr lang="en-US" sz="2400" dirty="0" smtClean="0"/>
              <a:t>Each of the muscles</a:t>
            </a:r>
          </a:p>
          <a:p>
            <a:pPr marL="0" indent="0">
              <a:buNone/>
            </a:pPr>
            <a:r>
              <a:rPr lang="en-US" sz="2400" dirty="0" smtClean="0"/>
              <a:t>is defined in a matrix</a:t>
            </a:r>
          </a:p>
          <a:p>
            <a:pPr marL="0" indent="0">
              <a:buNone/>
            </a:pPr>
            <a:r>
              <a:rPr lang="en-US" sz="2400" dirty="0" smtClean="0"/>
              <a:t>and incoming weights </a:t>
            </a:r>
          </a:p>
          <a:p>
            <a:pPr marL="0" indent="0">
              <a:buNone/>
            </a:pPr>
            <a:r>
              <a:rPr lang="en-US" sz="2400" dirty="0" smtClean="0"/>
              <a:t>are accumulated and </a:t>
            </a:r>
          </a:p>
          <a:p>
            <a:pPr marL="0" indent="0">
              <a:buNone/>
            </a:pPr>
            <a:r>
              <a:rPr lang="en-US" sz="2400" dirty="0" smtClean="0"/>
              <a:t>displayed</a:t>
            </a:r>
            <a:endParaRPr lang="en-US" sz="2400" dirty="0"/>
          </a:p>
          <a:p>
            <a:pPr marL="0" indent="0">
              <a:buNone/>
            </a:pPr>
            <a:r>
              <a:rPr lang="en-US" sz="3000" dirty="0" smtClean="0">
                <a:solidFill>
                  <a:schemeClr val="accent1">
                    <a:lumMod val="50000"/>
                  </a:schemeClr>
                </a:solidFill>
              </a:rPr>
              <a: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286000"/>
            <a:ext cx="4616394"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Brace 3"/>
          <p:cNvSpPr/>
          <p:nvPr/>
        </p:nvSpPr>
        <p:spPr>
          <a:xfrm>
            <a:off x="3352800" y="2667000"/>
            <a:ext cx="228600" cy="2743200"/>
          </a:xfrm>
          <a:prstGeom prst="leftBrace">
            <a:avLst>
              <a:gd name="adj1" fmla="val 45716"/>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467600" y="3276600"/>
            <a:ext cx="1066800" cy="430887"/>
          </a:xfrm>
          <a:prstGeom prst="rect">
            <a:avLst/>
          </a:prstGeom>
          <a:noFill/>
        </p:spPr>
        <p:txBody>
          <a:bodyPr wrap="square" rtlCol="0">
            <a:spAutoFit/>
          </a:bodyPr>
          <a:lstStyle/>
          <a:p>
            <a:r>
              <a:rPr lang="en-US" sz="1100" dirty="0" smtClean="0"/>
              <a:t>Worm Representation</a:t>
            </a:r>
            <a:endParaRPr lang="en-US" sz="1100" dirty="0"/>
          </a:p>
        </p:txBody>
      </p:sp>
      <p:cxnSp>
        <p:nvCxnSpPr>
          <p:cNvPr id="8" name="Straight Arrow Connector 7"/>
          <p:cNvCxnSpPr>
            <a:stCxn id="6" idx="1"/>
          </p:cNvCxnSpPr>
          <p:nvPr/>
        </p:nvCxnSpPr>
        <p:spPr>
          <a:xfrm flipH="1">
            <a:off x="6934200" y="3492044"/>
            <a:ext cx="533400" cy="3179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240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r>
              <a:rPr lang="en-US" sz="3000" dirty="0" smtClean="0">
                <a:solidFill>
                  <a:schemeClr val="accent1">
                    <a:lumMod val="50000"/>
                  </a:schemeClr>
                </a:solidFill>
              </a:rPr>
              <a:t>Insights</a:t>
            </a:r>
          </a:p>
          <a:p>
            <a:pPr marL="0" indent="0">
              <a:buNone/>
            </a:pPr>
            <a:r>
              <a:rPr lang="en-US" sz="2400" dirty="0" smtClean="0"/>
              <a:t>The basic Neuron App does work and once initialized, the network is self perpetuating.</a:t>
            </a:r>
          </a:p>
          <a:p>
            <a:pPr marL="0" indent="0">
              <a:buNone/>
            </a:pPr>
            <a:r>
              <a:rPr lang="en-US" sz="2400" dirty="0" smtClean="0"/>
              <a:t>I let the network run for </a:t>
            </a:r>
            <a:r>
              <a:rPr lang="en-US" sz="2400" dirty="0" err="1" smtClean="0"/>
              <a:t>approx</a:t>
            </a:r>
            <a:r>
              <a:rPr lang="en-US" sz="2400" dirty="0" smtClean="0"/>
              <a:t> 16.5 hours and neural activity was continuous during that time after just a few neurons being stimulated </a:t>
            </a:r>
            <a:r>
              <a:rPr lang="en-US" sz="1800" dirty="0" smtClean="0"/>
              <a:t>(a true thinking machine?).</a:t>
            </a:r>
            <a:endParaRPr lang="en-US" sz="1800" dirty="0"/>
          </a:p>
          <a:p>
            <a:pPr marL="0" indent="0">
              <a:buNone/>
            </a:pPr>
            <a:r>
              <a:rPr lang="en-US" sz="3000" dirty="0" smtClean="0">
                <a:solidFill>
                  <a:schemeClr val="accent1">
                    <a:lumMod val="50000"/>
                  </a:schemeClr>
                </a:solidFill>
              </a:rPr>
              <a:t>Challenges</a:t>
            </a:r>
            <a:endParaRPr lang="en-US" sz="3000" dirty="0">
              <a:solidFill>
                <a:schemeClr val="accent1">
                  <a:lumMod val="50000"/>
                </a:schemeClr>
              </a:solidFill>
            </a:endParaRPr>
          </a:p>
          <a:p>
            <a:pPr marL="0" indent="0">
              <a:buNone/>
            </a:pPr>
            <a:r>
              <a:rPr lang="en-US" sz="2400" dirty="0" smtClean="0"/>
              <a:t>Running the entire system on my 64 bit, T420 Lenovo Laptop, takes over the laptop all together to the point even the clock does not update. The data/networking is setup to use multiple IPs so the next step would be to distribute the neurons to many different machines.</a:t>
            </a:r>
          </a:p>
        </p:txBody>
      </p:sp>
    </p:spTree>
    <p:extLst>
      <p:ext uri="{BB962C8B-B14F-4D97-AF65-F5344CB8AC3E}">
        <p14:creationId xmlns:p14="http://schemas.microsoft.com/office/powerpoint/2010/main" val="4272166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r>
              <a:rPr lang="en-US" sz="3000" dirty="0" smtClean="0">
                <a:solidFill>
                  <a:schemeClr val="accent1">
                    <a:lumMod val="50000"/>
                  </a:schemeClr>
                </a:solidFill>
              </a:rPr>
              <a:t>Next Steps?</a:t>
            </a:r>
          </a:p>
          <a:p>
            <a:pPr marL="0" indent="0">
              <a:buNone/>
            </a:pPr>
            <a:r>
              <a:rPr lang="en-US" sz="2400" dirty="0" smtClean="0"/>
              <a:t>Distribution of processes as indicated on the previous slide to reduce the workload of any given processor and achieve true parallelism. The best case scenario would be 302 machines, each with one neuron (perhaps a </a:t>
            </a:r>
            <a:r>
              <a:rPr lang="en-US" sz="2400" dirty="0" err="1" smtClean="0"/>
              <a:t>Seti</a:t>
            </a:r>
            <a:r>
              <a:rPr lang="en-US" sz="2400" dirty="0" smtClean="0"/>
              <a:t> approach? Or the cloud?)</a:t>
            </a:r>
          </a:p>
          <a:p>
            <a:pPr marL="0" indent="0">
              <a:buNone/>
            </a:pPr>
            <a:endParaRPr lang="en-US" sz="2400" dirty="0"/>
          </a:p>
          <a:p>
            <a:pPr marL="0" indent="0">
              <a:buNone/>
            </a:pPr>
            <a:r>
              <a:rPr lang="en-US" sz="2400" dirty="0" smtClean="0"/>
              <a:t>It would be interesting to either plug into a virtual worm as we are working to create, or an actual robot using the </a:t>
            </a:r>
            <a:r>
              <a:rPr lang="en-US" sz="2400" dirty="0" err="1" smtClean="0"/>
              <a:t>OpenWorm</a:t>
            </a:r>
            <a:r>
              <a:rPr lang="en-US" sz="2400" dirty="0" smtClean="0"/>
              <a:t> </a:t>
            </a:r>
            <a:r>
              <a:rPr lang="en-US" sz="2400" dirty="0" err="1" smtClean="0"/>
              <a:t>connectome</a:t>
            </a:r>
            <a:r>
              <a:rPr lang="en-US" sz="2400" dirty="0" smtClean="0"/>
              <a:t>.</a:t>
            </a:r>
          </a:p>
          <a:p>
            <a:pPr marL="0" indent="0">
              <a:buNone/>
            </a:pPr>
            <a:endParaRPr lang="en-US" sz="2400" dirty="0"/>
          </a:p>
          <a:p>
            <a:pPr marL="0" indent="0">
              <a:buNone/>
            </a:pPr>
            <a:r>
              <a:rPr lang="en-US" sz="2400" dirty="0" smtClean="0"/>
              <a:t>Refine the Neuron app to match closer to timing and internal processes </a:t>
            </a:r>
            <a:r>
              <a:rPr lang="en-US" sz="2000" dirty="0" smtClean="0"/>
              <a:t>(e.g. Neuropeptides) </a:t>
            </a:r>
            <a:r>
              <a:rPr lang="en-US" sz="2400" dirty="0" smtClean="0"/>
              <a:t>of actual C </a:t>
            </a:r>
            <a:r>
              <a:rPr lang="en-US" sz="2400" dirty="0" err="1" smtClean="0"/>
              <a:t>Elegan</a:t>
            </a:r>
            <a:r>
              <a:rPr lang="en-US" sz="2400" dirty="0" smtClean="0"/>
              <a:t> neurons.</a:t>
            </a:r>
          </a:p>
        </p:txBody>
      </p:sp>
    </p:spTree>
    <p:extLst>
      <p:ext uri="{BB962C8B-B14F-4D97-AF65-F5344CB8AC3E}">
        <p14:creationId xmlns:p14="http://schemas.microsoft.com/office/powerpoint/2010/main" val="182234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a:solidFill>
            <a:schemeClr val="bg1"/>
          </a:solidFill>
        </p:spPr>
        <p:txBody>
          <a:bodyPr>
            <a:noAutofit/>
          </a:bodyPr>
          <a:lstStyle/>
          <a:p>
            <a:pPr algn="l"/>
            <a:r>
              <a:rPr lang="en-US" sz="1600" dirty="0" err="1" smtClean="0">
                <a:solidFill>
                  <a:schemeClr val="accent1">
                    <a:lumMod val="50000"/>
                  </a:schemeClr>
                </a:solidFill>
                <a:latin typeface="Tahoma" pitchFamily="34" charset="0"/>
                <a:ea typeface="Tahoma" pitchFamily="34" charset="0"/>
                <a:cs typeface="Tahoma" pitchFamily="34" charset="0"/>
              </a:rPr>
              <a:t>OpenWorm</a:t>
            </a:r>
            <a:r>
              <a:rPr lang="en-US" sz="1600" dirty="0" smtClean="0">
                <a:solidFill>
                  <a:schemeClr val="accent1">
                    <a:lumMod val="50000"/>
                  </a:schemeClr>
                </a:solidFill>
                <a:latin typeface="Tahoma" pitchFamily="34" charset="0"/>
                <a:ea typeface="Tahoma" pitchFamily="34" charset="0"/>
                <a:cs typeface="Tahoma" pitchFamily="34" charset="0"/>
              </a:rPr>
              <a:t> Extended Research </a:t>
            </a:r>
            <a:endParaRPr lang="en-US" sz="1600" dirty="0"/>
          </a:p>
        </p:txBody>
      </p:sp>
      <p:sp>
        <p:nvSpPr>
          <p:cNvPr id="3" name="Content Placeholder 2"/>
          <p:cNvSpPr>
            <a:spLocks noGrp="1"/>
          </p:cNvSpPr>
          <p:nvPr>
            <p:ph idx="1"/>
          </p:nvPr>
        </p:nvSpPr>
        <p:spPr>
          <a:xfrm>
            <a:off x="457200" y="685800"/>
            <a:ext cx="8229600" cy="5440363"/>
          </a:xfrm>
          <a:solidFill>
            <a:schemeClr val="bg1"/>
          </a:solidFill>
        </p:spPr>
        <p:txBody>
          <a:bodyPr>
            <a:normAutofit/>
          </a:bodyPr>
          <a:lstStyle/>
          <a:p>
            <a:pPr marL="0" indent="0">
              <a:buNone/>
            </a:pPr>
            <a:endParaRPr lang="en-US" sz="2400" dirty="0"/>
          </a:p>
          <a:p>
            <a:pPr marL="0" indent="0">
              <a:buNone/>
            </a:pPr>
            <a:endParaRPr lang="en-US" sz="2400" dirty="0" smtClean="0"/>
          </a:p>
          <a:p>
            <a:pPr marL="0" indent="0" algn="ctr">
              <a:buNone/>
            </a:pPr>
            <a:r>
              <a:rPr lang="en-US" dirty="0" smtClean="0"/>
              <a:t>Thank You</a:t>
            </a:r>
          </a:p>
          <a:p>
            <a:pPr marL="0" indent="0" algn="ctr">
              <a:buNone/>
            </a:pPr>
            <a:r>
              <a:rPr lang="en-US" sz="4000" dirty="0" smtClean="0"/>
              <a:t>Questions?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636" y="2971800"/>
            <a:ext cx="6742113"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111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624</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OpenWorm Extended Research       Timothy Busbice, 12/31/2012</vt:lpstr>
      <vt:lpstr>OpenWorm Extended Research </vt:lpstr>
      <vt:lpstr>OpenWorm Extended Research </vt:lpstr>
      <vt:lpstr>OpenWorm Extended Research </vt:lpstr>
      <vt:lpstr>OpenWorm Extended Research </vt:lpstr>
      <vt:lpstr>OpenWorm Extended Research </vt:lpstr>
      <vt:lpstr>OpenWorm Extended Research </vt:lpstr>
      <vt:lpstr>OpenWorm Extended Research </vt:lpstr>
      <vt:lpstr>OpenWorm Extended Research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OpenWorm Extended Research Timothy Busbice</dc:title>
  <dc:creator>Tim Busbice</dc:creator>
  <cp:lastModifiedBy>Tim Busbice</cp:lastModifiedBy>
  <cp:revision>13</cp:revision>
  <dcterms:created xsi:type="dcterms:W3CDTF">2012-12-31T16:23:51Z</dcterms:created>
  <dcterms:modified xsi:type="dcterms:W3CDTF">2012-12-31T19:12:41Z</dcterms:modified>
</cp:coreProperties>
</file>